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60" r:id="rId4"/>
    <p:sldId id="261" r:id="rId5"/>
    <p:sldId id="262" r:id="rId6"/>
    <p:sldId id="263" r:id="rId7"/>
    <p:sldId id="265" r:id="rId8"/>
    <p:sldId id="287" r:id="rId9"/>
    <p:sldId id="288" r:id="rId10"/>
    <p:sldId id="266" r:id="rId11"/>
    <p:sldId id="267" r:id="rId12"/>
    <p:sldId id="268" r:id="rId13"/>
    <p:sldId id="285" r:id="rId14"/>
    <p:sldId id="270" r:id="rId15"/>
    <p:sldId id="271" r:id="rId16"/>
    <p:sldId id="272" r:id="rId17"/>
    <p:sldId id="273" r:id="rId18"/>
    <p:sldId id="274" r:id="rId19"/>
    <p:sldId id="275" r:id="rId20"/>
    <p:sldId id="259" r:id="rId21"/>
    <p:sldId id="276" r:id="rId22"/>
    <p:sldId id="277" r:id="rId23"/>
    <p:sldId id="278" r:id="rId24"/>
    <p:sldId id="279" r:id="rId25"/>
    <p:sldId id="280" r:id="rId26"/>
    <p:sldId id="281" r:id="rId27"/>
    <p:sldId id="282" r:id="rId28"/>
    <p:sldId id="283" r:id="rId29"/>
    <p:sldId id="286" r:id="rId30"/>
    <p:sldId id="284" r:id="rId31"/>
    <p:sldId id="289"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6"/>
    <p:restoredTop sz="88776"/>
  </p:normalViewPr>
  <p:slideViewPr>
    <p:cSldViewPr snapToGrid="0">
      <p:cViewPr>
        <p:scale>
          <a:sx n="150" d="100"/>
          <a:sy n="150" d="100"/>
        </p:scale>
        <p:origin x="9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a5360461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a5360461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a53604613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a53604613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2466408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a5360461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a53604613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a5360461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a53604613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a53604613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a5360461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a53604613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a53604613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a53604613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a53604613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a53604613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a53604613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a5360461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a5360461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a5360461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a5360461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213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a53604613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a5360461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a5360461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a53604613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a53604613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a5360461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a5360461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a5360461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you’re having a problem, someone has probably also had that problem. Data science is as much about learning how to write the right question in Google rather than remember the right syntax. I haven’t taken a Computer Science course in my life. There are some very good programmers in this class, ask them for help.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a5360461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a5360461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am your tour guide to the world of Geospatial Data Science. I can point out things like this is the best way to reproject data using Python. I can answer your questions. But I can’t make you a great programmer. You have to be responsible for you learning.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a53604613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a5360461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None of this “Hello world” intro to programming stuff. After this week, we will be doing useful things with our code.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a53604613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a5360461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a5360461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a5360461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a5360461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a5360461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160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a5360461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a5360461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Geometries, projections, grid cell size, network data has nodes and paths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a5360461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a5360461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need flexible tools to process, analyze, and visualize data. This may seem like a superficial point, but it is crucial for effective sharing of code. Even if you are the only one reading your code, python is easy on the eyes. Provides the tools to do almost anything you can imagine. </a:t>
            </a:r>
            <a:r>
              <a:rPr lang="en-GB" dirty="0">
                <a:solidFill>
                  <a:schemeClr val="dk1"/>
                </a:solidFill>
              </a:rPr>
              <a:t>If we want to have transparent, reproducible, scientific results, we should be using open source tools. Unlike MATLAB or ArcGIS. </a:t>
            </a:r>
            <a:r>
              <a:rPr lang="en-GB" dirty="0"/>
              <a:t>The world is changing: data is exploding, computers architecture is evolving, and new forms of analysis and visualization are being invented. Python is evolving too, and it evolves based on what the community needs.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a5360461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a5360461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whose work is supported by universities, non-profits, and for-profit corporations.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395409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337230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cleo-lab.github.io/gds-applications-site/labs/week1/assignment1.html"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cleo-lab.github.io/gds-applications-site/labs/week1/assignment1.htm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6750" y="158075"/>
            <a:ext cx="7270500" cy="1107965"/>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Bef>
                <a:spcPts val="0"/>
              </a:spcBef>
              <a:spcAft>
                <a:spcPts val="0"/>
              </a:spcAft>
              <a:buNone/>
            </a:pPr>
            <a:r>
              <a:rPr lang="en-GB" sz="2400" dirty="0">
                <a:latin typeface="Avenir"/>
                <a:ea typeface="Avenir"/>
                <a:cs typeface="Avenir"/>
                <a:sym typeface="Avenir"/>
              </a:rPr>
              <a:t>GEOG 4/590: Geospatial Data Science</a:t>
            </a:r>
            <a:endParaRPr sz="2400" dirty="0">
              <a:latin typeface="Avenir"/>
              <a:ea typeface="Avenir"/>
              <a:cs typeface="Avenir"/>
              <a:sym typeface="Avenir"/>
            </a:endParaRPr>
          </a:p>
          <a:p>
            <a:pPr marL="0" lvl="0" indent="0" algn="ctr" rtl="0">
              <a:lnSpc>
                <a:spcPct val="125454"/>
              </a:lnSpc>
              <a:spcBef>
                <a:spcPts val="0"/>
              </a:spcBef>
              <a:spcAft>
                <a:spcPts val="0"/>
              </a:spcAft>
              <a:buNone/>
            </a:pPr>
            <a:r>
              <a:rPr lang="en-GB" sz="2400" dirty="0">
                <a:latin typeface="Avenir"/>
                <a:ea typeface="Avenir"/>
                <a:cs typeface="Avenir"/>
                <a:sym typeface="Avenir"/>
              </a:rPr>
              <a:t>Lecture 1: Introduction</a:t>
            </a:r>
            <a:endParaRPr sz="24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2459566" y="1401232"/>
            <a:ext cx="4224867" cy="30630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evaluation</a:t>
            </a:r>
            <a:endParaRPr dirty="0"/>
          </a:p>
        </p:txBody>
      </p:sp>
      <p:sp>
        <p:nvSpPr>
          <p:cNvPr id="124" name="Google Shape;124;p23"/>
          <p:cNvSpPr txBox="1"/>
          <p:nvPr/>
        </p:nvSpPr>
        <p:spPr>
          <a:xfrm>
            <a:off x="229775" y="954750"/>
            <a:ext cx="8077200"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 assignments (45%) due every </a:t>
            </a:r>
            <a:r>
              <a:rPr lang="en-GB" sz="1600" b="1" dirty="0">
                <a:solidFill>
                  <a:schemeClr val="dk1"/>
                </a:solidFill>
                <a:latin typeface="Avenir"/>
                <a:ea typeface="Avenir"/>
                <a:cs typeface="Avenir"/>
                <a:sym typeface="Avenir"/>
              </a:rPr>
              <a:t>Wednesday 11:59 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 (45%)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Presentations due </a:t>
            </a:r>
            <a:r>
              <a:rPr lang="en-GB" sz="1600" b="1" dirty="0">
                <a:solidFill>
                  <a:schemeClr val="dk1"/>
                </a:solidFill>
                <a:latin typeface="Avenir"/>
                <a:ea typeface="Avenir"/>
                <a:cs typeface="Avenir"/>
                <a:sym typeface="Avenir"/>
              </a:rPr>
              <a:t>May 31, 11:59 pm</a:t>
            </a:r>
            <a:endParaRPr sz="1600" b="1"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Write-ups due </a:t>
            </a:r>
            <a:r>
              <a:rPr lang="en-GB" sz="1600" b="1" dirty="0">
                <a:solidFill>
                  <a:schemeClr val="dk1"/>
                </a:solidFill>
                <a:latin typeface="Avenir"/>
                <a:ea typeface="Avenir"/>
                <a:cs typeface="Avenir"/>
                <a:sym typeface="Avenir"/>
              </a:rPr>
              <a:t>June 6, 11:59pm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Participation (10%)</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Credit can be earned through attendance in lectures, visiting Professor and GE during office hours, and helping other students in labs/activities. </a:t>
            </a:r>
            <a:endParaRPr sz="1600" b="1" dirty="0">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4" name="Picture 3" descr="A screenshot of a document&#10;&#10;Description automatically generated">
            <a:extLst>
              <a:ext uri="{FF2B5EF4-FFF2-40B4-BE49-F238E27FC236}">
                <a16:creationId xmlns:a16="http://schemas.microsoft.com/office/drawing/2014/main" id="{6B1668CB-8165-BDCE-57D9-F7349AC1C5D7}"/>
              </a:ext>
            </a:extLst>
          </p:cNvPr>
          <p:cNvPicPr>
            <a:picLocks noChangeAspect="1"/>
          </p:cNvPicPr>
          <p:nvPr/>
        </p:nvPicPr>
        <p:blipFill>
          <a:blip r:embed="rId3"/>
          <a:stretch>
            <a:fillRect/>
          </a:stretch>
        </p:blipFill>
        <p:spPr>
          <a:xfrm>
            <a:off x="685800" y="742040"/>
            <a:ext cx="7772400" cy="3659419"/>
          </a:xfrm>
          <a:prstGeom prst="rect">
            <a:avLst/>
          </a:prstGeom>
        </p:spPr>
      </p:pic>
      <p:sp>
        <p:nvSpPr>
          <p:cNvPr id="10" name="Google Shape;123;p23">
            <a:extLst>
              <a:ext uri="{FF2B5EF4-FFF2-40B4-BE49-F238E27FC236}">
                <a16:creationId xmlns:a16="http://schemas.microsoft.com/office/drawing/2014/main" id="{EC208DFE-DA9C-3094-BC12-C2C9B1C3A3FB}"/>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5" name="Group 4">
            <a:extLst>
              <a:ext uri="{FF2B5EF4-FFF2-40B4-BE49-F238E27FC236}">
                <a16:creationId xmlns:a16="http://schemas.microsoft.com/office/drawing/2014/main" id="{CCDB5FE3-6072-1324-CD06-9083B27D3531}"/>
              </a:ext>
            </a:extLst>
          </p:cNvPr>
          <p:cNvGrpSpPr/>
          <p:nvPr/>
        </p:nvGrpSpPr>
        <p:grpSpPr>
          <a:xfrm>
            <a:off x="685800" y="745682"/>
            <a:ext cx="7772400" cy="3652136"/>
            <a:chOff x="679046" y="428797"/>
            <a:chExt cx="7772400" cy="3652136"/>
          </a:xfrm>
        </p:grpSpPr>
        <p:pic>
          <p:nvPicPr>
            <p:cNvPr id="2" name="Picture 1" descr="A screenshot of a project&#10;&#10;Description automatically generated">
              <a:extLst>
                <a:ext uri="{FF2B5EF4-FFF2-40B4-BE49-F238E27FC236}">
                  <a16:creationId xmlns:a16="http://schemas.microsoft.com/office/drawing/2014/main" id="{152D8C93-9D14-176D-7F59-FEB41BD40917}"/>
                </a:ext>
              </a:extLst>
            </p:cNvPr>
            <p:cNvPicPr>
              <a:picLocks noChangeAspect="1"/>
            </p:cNvPicPr>
            <p:nvPr/>
          </p:nvPicPr>
          <p:blipFill>
            <a:blip r:embed="rId3"/>
            <a:stretch>
              <a:fillRect/>
            </a:stretch>
          </p:blipFill>
          <p:spPr>
            <a:xfrm>
              <a:off x="685800" y="808616"/>
              <a:ext cx="7758892" cy="3272317"/>
            </a:xfrm>
            <a:prstGeom prst="rect">
              <a:avLst/>
            </a:prstGeom>
          </p:spPr>
        </p:pic>
        <p:pic>
          <p:nvPicPr>
            <p:cNvPr id="3" name="Picture 2" descr="A screenshot of a document&#10;&#10;Description automatically generated">
              <a:extLst>
                <a:ext uri="{FF2B5EF4-FFF2-40B4-BE49-F238E27FC236}">
                  <a16:creationId xmlns:a16="http://schemas.microsoft.com/office/drawing/2014/main" id="{A1923B5D-D080-3599-0C95-DCF6848E6E00}"/>
                </a:ext>
              </a:extLst>
            </p:cNvPr>
            <p:cNvPicPr>
              <a:picLocks noChangeAspect="1"/>
            </p:cNvPicPr>
            <p:nvPr/>
          </p:nvPicPr>
          <p:blipFill rotWithShape="1">
            <a:blip r:embed="rId4"/>
            <a:srcRect b="87771"/>
            <a:stretch/>
          </p:blipFill>
          <p:spPr>
            <a:xfrm>
              <a:off x="679046" y="428797"/>
              <a:ext cx="7772400" cy="447503"/>
            </a:xfrm>
            <a:prstGeom prst="rect">
              <a:avLst/>
            </a:prstGeom>
          </p:spPr>
        </p:pic>
      </p:grpSp>
      <p:sp>
        <p:nvSpPr>
          <p:cNvPr id="7" name="Google Shape;123;p23">
            <a:extLst>
              <a:ext uri="{FF2B5EF4-FFF2-40B4-BE49-F238E27FC236}">
                <a16:creationId xmlns:a16="http://schemas.microsoft.com/office/drawing/2014/main" id="{52818C3D-B938-90A9-3E9B-73B2935C3CC4}"/>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6" name="Group 5">
            <a:extLst>
              <a:ext uri="{FF2B5EF4-FFF2-40B4-BE49-F238E27FC236}">
                <a16:creationId xmlns:a16="http://schemas.microsoft.com/office/drawing/2014/main" id="{B1449C13-4B3E-F7D9-983A-FA31FB3AA51B}"/>
              </a:ext>
            </a:extLst>
          </p:cNvPr>
          <p:cNvGrpSpPr/>
          <p:nvPr/>
        </p:nvGrpSpPr>
        <p:grpSpPr>
          <a:xfrm>
            <a:off x="685800" y="1237700"/>
            <a:ext cx="7772400" cy="2668099"/>
            <a:chOff x="687513" y="445731"/>
            <a:chExt cx="7772400" cy="2668099"/>
          </a:xfrm>
        </p:grpSpPr>
        <p:pic>
          <p:nvPicPr>
            <p:cNvPr id="3" name="Picture 2" descr="A screenshot of a document&#10;&#10;Description automatically generated">
              <a:extLst>
                <a:ext uri="{FF2B5EF4-FFF2-40B4-BE49-F238E27FC236}">
                  <a16:creationId xmlns:a16="http://schemas.microsoft.com/office/drawing/2014/main" id="{21E4CE6A-6528-37D1-D851-2FB991757EEE}"/>
                </a:ext>
              </a:extLst>
            </p:cNvPr>
            <p:cNvPicPr>
              <a:picLocks noChangeAspect="1"/>
            </p:cNvPicPr>
            <p:nvPr/>
          </p:nvPicPr>
          <p:blipFill rotWithShape="1">
            <a:blip r:embed="rId3"/>
            <a:srcRect b="87771"/>
            <a:stretch/>
          </p:blipFill>
          <p:spPr>
            <a:xfrm>
              <a:off x="687513" y="445731"/>
              <a:ext cx="7772400" cy="447503"/>
            </a:xfrm>
            <a:prstGeom prst="rect">
              <a:avLst/>
            </a:prstGeom>
          </p:spPr>
        </p:pic>
        <p:pic>
          <p:nvPicPr>
            <p:cNvPr id="5" name="Picture 4" descr="A screenshot of a project&#10;&#10;Description automatically generated">
              <a:extLst>
                <a:ext uri="{FF2B5EF4-FFF2-40B4-BE49-F238E27FC236}">
                  <a16:creationId xmlns:a16="http://schemas.microsoft.com/office/drawing/2014/main" id="{A32DBA89-3521-1082-0202-13E4E352F370}"/>
                </a:ext>
              </a:extLst>
            </p:cNvPr>
            <p:cNvPicPr>
              <a:picLocks noChangeAspect="1"/>
            </p:cNvPicPr>
            <p:nvPr/>
          </p:nvPicPr>
          <p:blipFill>
            <a:blip r:embed="rId4"/>
            <a:stretch>
              <a:fillRect/>
            </a:stretch>
          </p:blipFill>
          <p:spPr>
            <a:xfrm>
              <a:off x="728169" y="876300"/>
              <a:ext cx="7687661" cy="2237530"/>
            </a:xfrm>
            <a:prstGeom prst="rect">
              <a:avLst/>
            </a:prstGeom>
          </p:spPr>
        </p:pic>
      </p:grpSp>
      <p:sp>
        <p:nvSpPr>
          <p:cNvPr id="8" name="Google Shape;123;p23">
            <a:extLst>
              <a:ext uri="{FF2B5EF4-FFF2-40B4-BE49-F238E27FC236}">
                <a16:creationId xmlns:a16="http://schemas.microsoft.com/office/drawing/2014/main" id="{D117DE5E-DF15-6C42-2B0E-4260337E21D5}"/>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extLst>
      <p:ext uri="{BB962C8B-B14F-4D97-AF65-F5344CB8AC3E}">
        <p14:creationId xmlns:p14="http://schemas.microsoft.com/office/powerpoint/2010/main" val="302060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a:t>
            </a:r>
            <a:endParaRPr/>
          </a:p>
        </p:txBody>
      </p:sp>
      <p:sp>
        <p:nvSpPr>
          <p:cNvPr id="145" name="Google Shape;145;p27"/>
          <p:cNvSpPr txBox="1"/>
          <p:nvPr/>
        </p:nvSpPr>
        <p:spPr>
          <a:xfrm>
            <a:off x="229775" y="954750"/>
            <a:ext cx="83025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opportunity to explore a particular topic of interest using some of the skills developed in this course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Students can work independently or in groups of two or three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Sharing of project ideas is encouraged so we can form teams</a:t>
            </a:r>
            <a:endParaRPr sz="1600" dirty="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1" name="Google Shape;151;p28"/>
          <p:cNvSpPr txBox="1"/>
          <p:nvPr/>
        </p:nvSpPr>
        <p:spPr>
          <a:xfrm>
            <a:off x="229775" y="954750"/>
            <a:ext cx="83025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5: </a:t>
            </a:r>
            <a:r>
              <a:rPr lang="en-GB" sz="1600" dirty="0">
                <a:solidFill>
                  <a:schemeClr val="dk1"/>
                </a:solidFill>
                <a:latin typeface="Avenir"/>
                <a:ea typeface="Avenir"/>
                <a:cs typeface="Avenir"/>
                <a:sym typeface="Avenir"/>
              </a:rPr>
              <a:t>Discuss project ideas with peers and instructors, submit a short summary of a project idea to instructor via Canvas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6:</a:t>
            </a:r>
            <a:r>
              <a:rPr lang="en-GB" sz="1600" dirty="0">
                <a:solidFill>
                  <a:srgbClr val="CCCCCC"/>
                </a:solidFill>
                <a:latin typeface="Avenir"/>
                <a:ea typeface="Avenir"/>
                <a:cs typeface="Avenir"/>
                <a:sym typeface="Avenir"/>
              </a:rPr>
              <a:t> Form teams, create GitHub repo, and provide some basic info about project as a </a:t>
            </a:r>
            <a:r>
              <a:rPr lang="en-GB" sz="1600" dirty="0" err="1">
                <a:solidFill>
                  <a:srgbClr val="CCCCCC"/>
                </a:solidFill>
                <a:latin typeface="Avenir"/>
                <a:ea typeface="Avenir"/>
                <a:cs typeface="Avenir"/>
                <a:sym typeface="Avenir"/>
              </a:rPr>
              <a:t>README.md</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8:</a:t>
            </a:r>
            <a:r>
              <a:rPr lang="en-GB" sz="1600" dirty="0">
                <a:solidFill>
                  <a:srgbClr val="CCCCCC"/>
                </a:solidFill>
                <a:latin typeface="Avenir"/>
                <a:ea typeface="Avenir"/>
                <a:cs typeface="Avenir"/>
                <a:sym typeface="Avenir"/>
              </a:rPr>
              <a:t> Provide informal update to instructors, ensure data has been accessed, goals are accomplishable</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10: </a:t>
            </a:r>
            <a:r>
              <a:rPr lang="en-GB" sz="1600" dirty="0">
                <a:solidFill>
                  <a:srgbClr val="CCCCCC"/>
                </a:solidFill>
                <a:latin typeface="Avenir"/>
                <a:ea typeface="Avenir"/>
                <a:cs typeface="Avenir"/>
                <a:sym typeface="Avenir"/>
              </a:rPr>
              <a:t>Present project to class and submit write-up by the end of the week</a:t>
            </a:r>
            <a:endParaRPr sz="1600" dirty="0">
              <a:solidFill>
                <a:srgbClr val="CCCCCC"/>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7" name="Google Shape;157;p29"/>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6:</a:t>
            </a:r>
            <a:r>
              <a:rPr lang="en-GB" sz="1600" dirty="0">
                <a:solidFill>
                  <a:schemeClr val="dk1"/>
                </a:solidFill>
                <a:latin typeface="Avenir"/>
                <a:ea typeface="Avenir"/>
                <a:cs typeface="Avenir"/>
                <a:sym typeface="Avenir"/>
              </a:rPr>
              <a:t> Form teams, create GitHub repo, and provide some basic info about project as a </a:t>
            </a:r>
            <a:r>
              <a:rPr lang="en-GB" sz="1600" dirty="0" err="1">
                <a:solidFill>
                  <a:schemeClr val="dk1"/>
                </a:solidFill>
                <a:latin typeface="Avenir"/>
                <a:ea typeface="Avenir"/>
                <a:cs typeface="Avenir"/>
                <a:sym typeface="Avenir"/>
              </a:rPr>
              <a:t>README.md</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3" name="Google Shape;163;p30"/>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8:</a:t>
            </a:r>
            <a:r>
              <a:rPr lang="en-GB" sz="1600" dirty="0">
                <a:solidFill>
                  <a:schemeClr val="dk1"/>
                </a:solidFill>
                <a:latin typeface="Avenir"/>
                <a:ea typeface="Avenir"/>
                <a:cs typeface="Avenir"/>
                <a:sym typeface="Avenir"/>
              </a:rPr>
              <a:t> Provide informal update to instructors, ensure data has been accessed, goals are accomplishable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9" name="Google Shape;169;p31"/>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Final project schedule</a:t>
            </a:r>
            <a:endParaRPr dirty="0"/>
          </a:p>
        </p:txBody>
      </p:sp>
      <p:sp>
        <p:nvSpPr>
          <p:cNvPr id="175" name="Google Shape;175;p32"/>
          <p:cNvSpPr txBox="1"/>
          <p:nvPr/>
        </p:nvSpPr>
        <p:spPr>
          <a:xfrm>
            <a:off x="229775" y="954750"/>
            <a:ext cx="83025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ctr" rtl="0">
              <a:spcBef>
                <a:spcPts val="0"/>
              </a:spcBef>
              <a:spcAft>
                <a:spcPts val="0"/>
              </a:spcAft>
              <a:buNone/>
            </a:pPr>
            <a:r>
              <a:rPr lang="en-GB" sz="1600" i="1" dirty="0">
                <a:solidFill>
                  <a:schemeClr val="dk1"/>
                </a:solidFill>
                <a:latin typeface="Avenir"/>
                <a:ea typeface="Avenir"/>
                <a:cs typeface="Avenir"/>
                <a:sym typeface="Avenir"/>
              </a:rPr>
              <a:t>I will send reminders out about upcoming milestones</a:t>
            </a:r>
            <a:endParaRPr sz="1600" i="1" dirty="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229775" y="954750"/>
            <a:ext cx="8544000" cy="36317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rgbClr val="000000"/>
                </a:solidFill>
                <a:latin typeface="Avenir"/>
                <a:ea typeface="Avenir"/>
                <a:cs typeface="Avenir"/>
                <a:sym typeface="Avenir"/>
              </a:rPr>
              <a:t>Dr. Johnny Ryan, Assistant Professor of Geography</a:t>
            </a: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BSc in Geography at University of Nottingham,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MPhil in Polar Studies at University of Cambridge,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PhD in Geography at Aberystwyth University, UK</a:t>
            </a:r>
          </a:p>
          <a:p>
            <a:pPr marL="457200" lvl="0" indent="-330200" algn="l" rtl="0">
              <a:spcBef>
                <a:spcPts val="0"/>
              </a:spcBef>
              <a:spcAft>
                <a:spcPts val="0"/>
              </a:spcAft>
              <a:buClr>
                <a:srgbClr val="000000"/>
              </a:buClr>
              <a:buSzPts val="1600"/>
              <a:buFont typeface="Avenir"/>
              <a:buChar char="●"/>
            </a:pPr>
            <a:r>
              <a:rPr lang="en-GB" sz="1600" dirty="0">
                <a:latin typeface="Avenir"/>
                <a:ea typeface="Avenir"/>
                <a:cs typeface="Avenir"/>
                <a:sym typeface="Avenir"/>
              </a:rPr>
              <a:t>Postdoc at the Institute at Brown for Environment and Society, RI, USA</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Researching glaciology, hydrology, remote sensin</a:t>
            </a:r>
            <a:r>
              <a:rPr lang="en-GB" sz="1600" dirty="0">
                <a:latin typeface="Avenir"/>
                <a:ea typeface="Avenir"/>
                <a:cs typeface="Avenir"/>
                <a:sym typeface="Avenir"/>
              </a:rPr>
              <a:t>g</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Email:</a:t>
            </a:r>
            <a:r>
              <a:rPr lang="en-GB" sz="1600" dirty="0">
                <a:solidFill>
                  <a:srgbClr val="000000"/>
                </a:solidFill>
                <a:latin typeface="Avenir"/>
                <a:ea typeface="Avenir"/>
                <a:cs typeface="Avenir"/>
                <a:sym typeface="Avenir"/>
              </a:rPr>
              <a:t> </a:t>
            </a:r>
            <a:r>
              <a:rPr lang="en-GB" sz="16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600" dirty="0">
                <a:solidFill>
                  <a:srgbClr val="000000"/>
                </a:solidFill>
                <a:latin typeface="Avenir"/>
                <a:ea typeface="Avenir"/>
                <a:cs typeface="Avenir"/>
                <a:sym typeface="Avenir"/>
              </a:rPr>
              <a:t> </a:t>
            </a:r>
          </a:p>
          <a:p>
            <a:pPr marL="0" lvl="0" indent="0" algn="ctr" rtl="0">
              <a:spcBef>
                <a:spcPts val="0"/>
              </a:spcBef>
              <a:spcAft>
                <a:spcPts val="0"/>
              </a:spcAft>
              <a:buNone/>
            </a:pPr>
            <a:r>
              <a:rPr lang="en-GB" sz="1600" b="1" dirty="0">
                <a:latin typeface="Avenir"/>
                <a:ea typeface="Avenir"/>
                <a:cs typeface="Avenir"/>
                <a:sym typeface="Avenir"/>
              </a:rPr>
              <a:t>Office: </a:t>
            </a:r>
            <a:r>
              <a:rPr lang="en-GB" sz="1600" dirty="0">
                <a:latin typeface="Avenir"/>
                <a:ea typeface="Avenir"/>
                <a:cs typeface="Avenir"/>
                <a:sym typeface="Avenir"/>
              </a:rPr>
              <a:t>163A Condon Hall</a:t>
            </a:r>
            <a:endParaRPr sz="1600" dirty="0">
              <a:solidFill>
                <a:srgbClr val="000000"/>
              </a:solidFill>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Office hours: </a:t>
            </a:r>
            <a:r>
              <a:rPr lang="en-GB" sz="1600" dirty="0">
                <a:solidFill>
                  <a:srgbClr val="000000"/>
                </a:solidFill>
                <a:latin typeface="Avenir"/>
                <a:ea typeface="Avenir"/>
                <a:cs typeface="Avenir"/>
                <a:sym typeface="Avenir"/>
              </a:rPr>
              <a:t>Mondays 14:00-16:00</a:t>
            </a:r>
            <a:endParaRPr sz="1600" dirty="0">
              <a:solidFill>
                <a:srgbClr val="000000"/>
              </a:solidFill>
              <a:latin typeface="Avenir"/>
              <a:ea typeface="Avenir"/>
              <a:cs typeface="Avenir"/>
              <a:sym typeface="Avenir"/>
            </a:endParaRPr>
          </a:p>
        </p:txBody>
      </p:sp>
      <p:sp>
        <p:nvSpPr>
          <p:cNvPr id="62" name="Google Shape;62;p14"/>
          <p:cNvSpPr txBox="1"/>
          <p:nvPr/>
        </p:nvSpPr>
        <p:spPr>
          <a:xfrm>
            <a:off x="936750" y="386675"/>
            <a:ext cx="7270500" cy="646300"/>
          </a:xfrm>
          <a:prstGeom prst="rect">
            <a:avLst/>
          </a:prstGeom>
          <a:noFill/>
          <a:ln>
            <a:noFill/>
          </a:ln>
        </p:spPr>
        <p:txBody>
          <a:bodyPr spcFirstLastPara="1" wrap="square" lIns="91425" tIns="91425" rIns="91425" bIns="91425" anchor="t" anchorCtr="0">
            <a:spAutoFit/>
          </a:bodyPr>
          <a:lstStyle/>
          <a:p>
            <a:pPr marL="0" lvl="0" indent="0" algn="ctr" rtl="0">
              <a:lnSpc>
                <a:spcPct val="125454"/>
              </a:lnSpc>
              <a:buNone/>
            </a:pPr>
            <a:r>
              <a:rPr lang="en-GB" sz="2400">
                <a:latin typeface="Avenir"/>
                <a:ea typeface="Avenir"/>
                <a:cs typeface="Avenir"/>
                <a:sym typeface="Avenir"/>
              </a:rPr>
              <a:t>Welcome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54400" y="1107150"/>
            <a:ext cx="8635200" cy="1939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GB" sz="1800" dirty="0">
                <a:solidFill>
                  <a:schemeClr val="dk1"/>
                </a:solidFill>
                <a:latin typeface="Avenir"/>
                <a:ea typeface="Avenir"/>
                <a:cs typeface="Avenir"/>
                <a:sym typeface="Avenir"/>
              </a:rPr>
              <a:t>Get to know your neighbours!</a:t>
            </a:r>
            <a:endParaRPr sz="18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Please introduce yourself with your: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name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year</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where you’re from</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favourite place to eat in Eugene</a:t>
            </a:r>
            <a:endParaRPr sz="16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61029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1" name="Google Shape;181;p33"/>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Everything is open-source</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All software we use is freely available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Labs can be completed anytime, anywhere from any OS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materials are publicly-available on the internet </a:t>
            </a:r>
            <a:endParaRPr sz="1600" dirty="0">
              <a:solidFill>
                <a:schemeClr val="dk1"/>
              </a:solidFill>
              <a:latin typeface="Avenir"/>
              <a:ea typeface="Avenir"/>
              <a:cs typeface="Avenir"/>
              <a:sym typeface="Avenir"/>
            </a:endParaRPr>
          </a:p>
        </p:txBody>
      </p:sp>
      <p:pic>
        <p:nvPicPr>
          <p:cNvPr id="182" name="Google Shape;182;p33"/>
          <p:cNvPicPr preferRelativeResize="0"/>
          <p:nvPr/>
        </p:nvPicPr>
        <p:blipFill>
          <a:blip r:embed="rId3">
            <a:alphaModFix/>
          </a:blip>
          <a:stretch>
            <a:fillRect/>
          </a:stretch>
        </p:blipFill>
        <p:spPr>
          <a:xfrm>
            <a:off x="1938438" y="2300850"/>
            <a:ext cx="5267125" cy="277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8" name="Google Shape;188;p34"/>
          <p:cNvSpPr txBox="1"/>
          <p:nvPr/>
        </p:nvSpPr>
        <p:spPr>
          <a:xfrm>
            <a:off x="229775" y="954750"/>
            <a:ext cx="67491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Promote collaboration and communication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With instructors </a:t>
            </a:r>
            <a:r>
              <a:rPr lang="en-GB" sz="1600" b="1" dirty="0">
                <a:solidFill>
                  <a:schemeClr val="dk1"/>
                </a:solidFill>
                <a:latin typeface="Avenir"/>
                <a:ea typeface="Avenir"/>
                <a:cs typeface="Avenir"/>
                <a:sym typeface="Avenir"/>
              </a:rPr>
              <a:t>and</a:t>
            </a:r>
            <a:r>
              <a:rPr lang="en-GB" sz="1600" dirty="0">
                <a:solidFill>
                  <a:schemeClr val="dk1"/>
                </a:solidFill>
                <a:latin typeface="Avenir"/>
                <a:ea typeface="Avenir"/>
                <a:cs typeface="Avenir"/>
                <a:sym typeface="Avenir"/>
              </a:rPr>
              <a:t> peers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 GitHub</a:t>
            </a:r>
            <a:endParaRPr sz="1600" dirty="0">
              <a:solidFill>
                <a:schemeClr val="dk1"/>
              </a:solidFill>
              <a:latin typeface="Avenir"/>
              <a:ea typeface="Avenir"/>
              <a:cs typeface="Avenir"/>
              <a:sym typeface="Avenir"/>
            </a:endParaRPr>
          </a:p>
        </p:txBody>
      </p:sp>
      <p:pic>
        <p:nvPicPr>
          <p:cNvPr id="189" name="Google Shape;189;p34"/>
          <p:cNvPicPr preferRelativeResize="0"/>
          <p:nvPr/>
        </p:nvPicPr>
        <p:blipFill>
          <a:blip r:embed="rId3">
            <a:alphaModFix/>
          </a:blip>
          <a:stretch>
            <a:fillRect/>
          </a:stretch>
        </p:blipFill>
        <p:spPr>
          <a:xfrm>
            <a:off x="1940400" y="1998350"/>
            <a:ext cx="5263201" cy="296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95" name="Google Shape;195;p35"/>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about environmental challenges in the Western US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Urban planning and zoning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Hazards (e.g. wildfires, flooding)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Energy, climate, hydrology</a:t>
            </a:r>
            <a:endParaRPr sz="1600" dirty="0">
              <a:solidFill>
                <a:schemeClr val="dk1"/>
              </a:solidFill>
              <a:latin typeface="Avenir"/>
              <a:ea typeface="Avenir"/>
              <a:cs typeface="Avenir"/>
              <a:sym typeface="Avenir"/>
            </a:endParaRPr>
          </a:p>
        </p:txBody>
      </p:sp>
      <p:pic>
        <p:nvPicPr>
          <p:cNvPr id="196" name="Google Shape;196;p35"/>
          <p:cNvPicPr preferRelativeResize="0"/>
          <p:nvPr/>
        </p:nvPicPr>
        <p:blipFill>
          <a:blip r:embed="rId3">
            <a:alphaModFix/>
          </a:blip>
          <a:stretch>
            <a:fillRect/>
          </a:stretch>
        </p:blipFill>
        <p:spPr>
          <a:xfrm>
            <a:off x="84290" y="2701207"/>
            <a:ext cx="2667215" cy="1724315"/>
          </a:xfrm>
          <a:prstGeom prst="rect">
            <a:avLst/>
          </a:prstGeom>
          <a:noFill/>
          <a:ln>
            <a:noFill/>
          </a:ln>
        </p:spPr>
      </p:pic>
      <p:pic>
        <p:nvPicPr>
          <p:cNvPr id="1026" name="Picture 2" descr="Watch the growth of Los Angeles, from 1877 to 2000 - Curbed LA">
            <a:extLst>
              <a:ext uri="{FF2B5EF4-FFF2-40B4-BE49-F238E27FC236}">
                <a16:creationId xmlns:a16="http://schemas.microsoft.com/office/drawing/2014/main" id="{FFDF7BD8-806E-A448-8336-4502A7DCC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484" y="2692525"/>
            <a:ext cx="3063322" cy="1724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ver Democracy Act: Protecting Headwater Streams Protects Rivers -  American Rivers">
            <a:extLst>
              <a:ext uri="{FF2B5EF4-FFF2-40B4-BE49-F238E27FC236}">
                <a16:creationId xmlns:a16="http://schemas.microsoft.com/office/drawing/2014/main" id="{C50F3CD1-ECC9-094A-BF16-5FF272D91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85" y="2702851"/>
            <a:ext cx="3062527" cy="172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2" name="Google Shape;202;p36"/>
          <p:cNvSpPr txBox="1"/>
          <p:nvPr/>
        </p:nvSpPr>
        <p:spPr>
          <a:xfrm>
            <a:off x="229774" y="954750"/>
            <a:ext cx="4595425"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try and write perfect code, if it works, it works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It's not always necessary to write code, adapting code is quite normal</a:t>
            </a: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 use of </a:t>
            </a:r>
            <a:r>
              <a:rPr lang="en-GB" sz="1600" dirty="0" err="1">
                <a:solidFill>
                  <a:schemeClr val="dk1"/>
                </a:solidFill>
                <a:latin typeface="Avenir"/>
                <a:ea typeface="Avenir"/>
                <a:cs typeface="Avenir"/>
                <a:sym typeface="Avenir"/>
              </a:rPr>
              <a:t>stackoverflow</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be afraid to ask (peers or instructors)</a:t>
            </a:r>
          </a:p>
        </p:txBody>
      </p:sp>
      <p:pic>
        <p:nvPicPr>
          <p:cNvPr id="203" name="Google Shape;203;p36"/>
          <p:cNvPicPr preferRelativeResize="0"/>
          <p:nvPr/>
        </p:nvPicPr>
        <p:blipFill>
          <a:blip r:embed="rId3">
            <a:alphaModFix/>
          </a:blip>
          <a:stretch>
            <a:fillRect/>
          </a:stretch>
        </p:blipFill>
        <p:spPr>
          <a:xfrm>
            <a:off x="4825200" y="1558850"/>
            <a:ext cx="4069424" cy="3464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9" name="Google Shape;209;p37"/>
          <p:cNvSpPr txBox="1"/>
          <p:nvPr/>
        </p:nvSpPr>
        <p:spPr>
          <a:xfrm>
            <a:off x="229775" y="954750"/>
            <a:ext cx="50589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Take responsibility for learning</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Organize your files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Check Canvas regularly</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Maintain your GitHub profile and repository</a:t>
            </a:r>
            <a:endParaRPr sz="1600" dirty="0">
              <a:solidFill>
                <a:schemeClr val="dk1"/>
              </a:solidFill>
              <a:latin typeface="Avenir"/>
              <a:ea typeface="Avenir"/>
              <a:cs typeface="Avenir"/>
              <a:sym typeface="Avenir"/>
            </a:endParaRPr>
          </a:p>
        </p:txBody>
      </p:sp>
      <p:pic>
        <p:nvPicPr>
          <p:cNvPr id="210" name="Google Shape;210;p37"/>
          <p:cNvPicPr preferRelativeResize="0"/>
          <p:nvPr/>
        </p:nvPicPr>
        <p:blipFill>
          <a:blip r:embed="rId3">
            <a:alphaModFix/>
          </a:blip>
          <a:stretch>
            <a:fillRect/>
          </a:stretch>
        </p:blipFill>
        <p:spPr>
          <a:xfrm>
            <a:off x="5421350" y="1538275"/>
            <a:ext cx="3452850" cy="3452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Some course themes</a:t>
            </a:r>
            <a:endParaRPr dirty="0"/>
          </a:p>
        </p:txBody>
      </p:sp>
      <p:pic>
        <p:nvPicPr>
          <p:cNvPr id="216" name="Google Shape;216;p38"/>
          <p:cNvPicPr preferRelativeResize="0"/>
          <p:nvPr/>
        </p:nvPicPr>
        <p:blipFill rotWithShape="1">
          <a:blip r:embed="rId3">
            <a:alphaModFix/>
          </a:blip>
          <a:srcRect t="18844"/>
          <a:stretch/>
        </p:blipFill>
        <p:spPr>
          <a:xfrm>
            <a:off x="1247775" y="1256225"/>
            <a:ext cx="6648450" cy="3092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2" name="Google Shape;222;p39"/>
          <p:cNvSpPr txBox="1"/>
          <p:nvPr/>
        </p:nvSpPr>
        <p:spPr>
          <a:xfrm>
            <a:off x="229775" y="997085"/>
            <a:ext cx="8278500" cy="2154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Have confidence using Python specifically for GIS and other geospatial data science applications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In doing so, you will also be comfortable using Python for other things as well</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Be able to download, process, analyze, and visualize the main types of geospatial data</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Automate boring GIS tasks (no more clicking!)</a:t>
            </a:r>
            <a:endParaRPr sz="1600" dirty="0">
              <a:solidFill>
                <a:schemeClr val="dk1"/>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8" name="Google Shape;228;p40"/>
          <p:cNvSpPr txBox="1"/>
          <p:nvPr/>
        </p:nvSpPr>
        <p:spPr>
          <a:xfrm>
            <a:off x="229775" y="997085"/>
            <a:ext cx="82785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Improve programming skills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how think computationally and statistically</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Solve real-world problems using spatial analysis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Run basic machine learning models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Manage a data science project using version control</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Collaboratively develop a data science project</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Communicate results of data science project orally and as a short write-up</a:t>
            </a:r>
            <a:endParaRPr sz="1600" dirty="0">
              <a:solidFill>
                <a:schemeClr val="dk1"/>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ED7A6381-469A-96A3-D4CA-F2D0FDE855AF}"/>
              </a:ext>
            </a:extLst>
          </p:cNvPr>
          <p:cNvPicPr>
            <a:picLocks noChangeAspect="1"/>
          </p:cNvPicPr>
          <p:nvPr/>
        </p:nvPicPr>
        <p:blipFill>
          <a:blip r:embed="rId2"/>
          <a:stretch>
            <a:fillRect/>
          </a:stretch>
        </p:blipFill>
        <p:spPr>
          <a:xfrm>
            <a:off x="180348" y="1148033"/>
            <a:ext cx="8783304" cy="2847433"/>
          </a:xfrm>
          <a:prstGeom prst="rect">
            <a:avLst/>
          </a:prstGeom>
        </p:spPr>
      </p:pic>
      <p:sp>
        <p:nvSpPr>
          <p:cNvPr id="10" name="Google Shape;215;p38">
            <a:extLst>
              <a:ext uri="{FF2B5EF4-FFF2-40B4-BE49-F238E27FC236}">
                <a16:creationId xmlns:a16="http://schemas.microsoft.com/office/drawing/2014/main" id="{7D5918C8-7E80-CC7D-1EB3-51CFED3BDDA3}"/>
              </a:ext>
            </a:extLst>
          </p:cNvPr>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Careers</a:t>
            </a:r>
            <a:endParaRPr dirty="0"/>
          </a:p>
        </p:txBody>
      </p:sp>
    </p:spTree>
    <p:extLst>
      <p:ext uri="{BB962C8B-B14F-4D97-AF65-F5344CB8AC3E}">
        <p14:creationId xmlns:p14="http://schemas.microsoft.com/office/powerpoint/2010/main" val="71173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Overview</a:t>
            </a:r>
            <a:endParaRPr/>
          </a:p>
        </p:txBody>
      </p:sp>
      <p:sp>
        <p:nvSpPr>
          <p:cNvPr id="80" name="Google Shape;80;p17"/>
          <p:cNvSpPr txBox="1"/>
          <p:nvPr/>
        </p:nvSpPr>
        <p:spPr>
          <a:xfrm>
            <a:off x="229775" y="954750"/>
            <a:ext cx="79083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What is Geospatial Data Science?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Spatial data (e.g. geometries and projections)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Coding (e.g. Python)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Collaborating (e.g. GitHub)</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schedule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Lectures, labs, grading</a:t>
            </a:r>
            <a:endParaRPr sz="1600" dirty="0">
              <a:solidFill>
                <a:schemeClr val="dk1"/>
              </a:solidFill>
              <a:latin typeface="Avenir"/>
              <a:ea typeface="Avenir"/>
              <a:cs typeface="Avenir"/>
              <a:sym typeface="Avenir"/>
            </a:endParaRPr>
          </a:p>
          <a:p>
            <a:pPr marL="457200" lvl="0" indent="0" algn="l" rtl="0">
              <a:spcBef>
                <a:spcPts val="0"/>
              </a:spcBef>
              <a:spcAft>
                <a:spcPts val="0"/>
              </a:spcAft>
              <a:buClr>
                <a:schemeClr val="dk1"/>
              </a:buClr>
              <a:buSzPts val="1100"/>
              <a:buFont typeface="Arial"/>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Some tasks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Complete background survey on Canvas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Getting started in Wednesdays lab session</a:t>
            </a:r>
            <a:endParaRPr sz="1600" dirty="0">
              <a:solidFill>
                <a:schemeClr val="dk1"/>
              </a:solidFill>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Getting started on this week’s lab</a:t>
            </a:r>
            <a:endParaRPr/>
          </a:p>
        </p:txBody>
      </p:sp>
      <p:sp>
        <p:nvSpPr>
          <p:cNvPr id="234" name="Google Shape;234;p41"/>
          <p:cNvSpPr txBox="1"/>
          <p:nvPr/>
        </p:nvSpPr>
        <p:spPr>
          <a:xfrm>
            <a:off x="229774" y="954750"/>
            <a:ext cx="8101425"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hlinkClick r:id="rId3"/>
              </a:rPr>
              <a:t>https://cleo-lab.github.io/gds-applications-site/labs/week1/assignment1.html</a:t>
            </a:r>
            <a:endParaRPr lang="en-GB" sz="1600" u="sng" dirty="0">
              <a:solidFill>
                <a:schemeClr val="hlink"/>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Getting started on this week’s lab</a:t>
            </a:r>
            <a:endParaRPr dirty="0"/>
          </a:p>
        </p:txBody>
      </p:sp>
      <p:sp>
        <p:nvSpPr>
          <p:cNvPr id="234" name="Google Shape;234;p41"/>
          <p:cNvSpPr txBox="1"/>
          <p:nvPr/>
        </p:nvSpPr>
        <p:spPr>
          <a:xfrm>
            <a:off x="229774" y="954750"/>
            <a:ext cx="8101425"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hlinkClick r:id="rId3"/>
              </a:rPr>
              <a:t>https://cleo-lab.github.io/gds-applications-site/labs/week1/assignment1.html</a:t>
            </a:r>
            <a:endParaRPr lang="en-GB" sz="1600" u="sng" dirty="0">
              <a:solidFill>
                <a:schemeClr val="hlink"/>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33;p41">
            <a:extLst>
              <a:ext uri="{FF2B5EF4-FFF2-40B4-BE49-F238E27FC236}">
                <a16:creationId xmlns:a16="http://schemas.microsoft.com/office/drawing/2014/main" id="{BE46E52F-3564-4196-C36E-42E21E707825}"/>
              </a:ext>
            </a:extLst>
          </p:cNvPr>
          <p:cNvSpPr txBox="1"/>
          <p:nvPr/>
        </p:nvSpPr>
        <p:spPr>
          <a:xfrm>
            <a:off x="936750" y="4386924"/>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Complete background survey (on Canvas)</a:t>
            </a:r>
            <a:endParaRPr dirty="0"/>
          </a:p>
        </p:txBody>
      </p:sp>
    </p:spTree>
    <p:extLst>
      <p:ext uri="{BB962C8B-B14F-4D97-AF65-F5344CB8AC3E}">
        <p14:creationId xmlns:p14="http://schemas.microsoft.com/office/powerpoint/2010/main" val="260456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229775" y="954750"/>
            <a:ext cx="31671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Vector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Network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Raster data</a:t>
            </a:r>
            <a:endParaRPr sz="1600">
              <a:solidFill>
                <a:schemeClr val="dk1"/>
              </a:solidFill>
              <a:latin typeface="Avenir"/>
              <a:ea typeface="Avenir"/>
              <a:cs typeface="Avenir"/>
              <a:sym typeface="Avenir"/>
            </a:endParaRPr>
          </a:p>
        </p:txBody>
      </p:sp>
      <p:pic>
        <p:nvPicPr>
          <p:cNvPr id="86" name="Google Shape;86;p18"/>
          <p:cNvPicPr preferRelativeResize="0"/>
          <p:nvPr/>
        </p:nvPicPr>
        <p:blipFill>
          <a:blip r:embed="rId3">
            <a:alphaModFix/>
          </a:blip>
          <a:stretch>
            <a:fillRect/>
          </a:stretch>
        </p:blipFill>
        <p:spPr>
          <a:xfrm>
            <a:off x="4572000" y="95075"/>
            <a:ext cx="4451800" cy="4845212"/>
          </a:xfrm>
          <a:prstGeom prst="rect">
            <a:avLst/>
          </a:prstGeom>
          <a:noFill/>
          <a:ln>
            <a:noFill/>
          </a:ln>
        </p:spPr>
      </p:pic>
      <p:pic>
        <p:nvPicPr>
          <p:cNvPr id="87" name="Google Shape;87;p18"/>
          <p:cNvPicPr preferRelativeResize="0"/>
          <p:nvPr/>
        </p:nvPicPr>
        <p:blipFill rotWithShape="1">
          <a:blip r:embed="rId4">
            <a:alphaModFix/>
          </a:blip>
          <a:srcRect l="869" t="8060" r="8534" b="1882"/>
          <a:stretch/>
        </p:blipFill>
        <p:spPr>
          <a:xfrm>
            <a:off x="475075" y="2495800"/>
            <a:ext cx="3420175" cy="2444474"/>
          </a:xfrm>
          <a:prstGeom prst="rect">
            <a:avLst/>
          </a:prstGeom>
          <a:noFill/>
          <a:ln>
            <a:noFill/>
          </a:ln>
        </p:spPr>
      </p:pic>
      <p:sp>
        <p:nvSpPr>
          <p:cNvPr id="88" name="Google Shape;88;p18"/>
          <p:cNvSpPr txBox="1"/>
          <p:nvPr/>
        </p:nvSpPr>
        <p:spPr>
          <a:xfrm>
            <a:off x="1012950" y="386675"/>
            <a:ext cx="28143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Geospatial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4314550" y="386675"/>
            <a:ext cx="46767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Python</a:t>
            </a:r>
            <a:endParaRPr/>
          </a:p>
        </p:txBody>
      </p:sp>
      <p:sp>
        <p:nvSpPr>
          <p:cNvPr id="94" name="Google Shape;94;p19"/>
          <p:cNvSpPr txBox="1"/>
          <p:nvPr/>
        </p:nvSpPr>
        <p:spPr>
          <a:xfrm>
            <a:off x="4314550" y="954750"/>
            <a:ext cx="46122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Popular high-level programming language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Easy-to-read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Extensive and mature libraries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Free and open-source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Accessible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Can be examined, modified, and improved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Constantly evolving</a:t>
            </a:r>
            <a:endParaRPr sz="1600" dirty="0">
              <a:solidFill>
                <a:schemeClr val="dk1"/>
              </a:solidFill>
              <a:latin typeface="Avenir"/>
              <a:ea typeface="Avenir"/>
              <a:cs typeface="Avenir"/>
              <a:sym typeface="Avenir"/>
            </a:endParaRPr>
          </a:p>
        </p:txBody>
      </p:sp>
      <p:pic>
        <p:nvPicPr>
          <p:cNvPr id="95" name="Google Shape;95;p19"/>
          <p:cNvPicPr preferRelativeResize="0"/>
          <p:nvPr/>
        </p:nvPicPr>
        <p:blipFill>
          <a:blip r:embed="rId3">
            <a:alphaModFix/>
          </a:blip>
          <a:stretch>
            <a:fillRect/>
          </a:stretch>
        </p:blipFill>
        <p:spPr>
          <a:xfrm>
            <a:off x="150575" y="845325"/>
            <a:ext cx="4027013" cy="3452849"/>
          </a:xfrm>
          <a:prstGeom prst="rect">
            <a:avLst/>
          </a:prstGeom>
          <a:noFill/>
          <a:ln>
            <a:noFill/>
          </a:ln>
        </p:spPr>
      </p:pic>
      <p:pic>
        <p:nvPicPr>
          <p:cNvPr id="96" name="Google Shape;96;p19"/>
          <p:cNvPicPr preferRelativeResize="0"/>
          <p:nvPr/>
        </p:nvPicPr>
        <p:blipFill rotWithShape="1">
          <a:blip r:embed="rId4">
            <a:alphaModFix/>
          </a:blip>
          <a:srcRect r="72195"/>
          <a:stretch/>
        </p:blipFill>
        <p:spPr>
          <a:xfrm>
            <a:off x="7598678" y="3600000"/>
            <a:ext cx="1328076" cy="14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Git and GitHub</a:t>
            </a:r>
            <a:endParaRPr/>
          </a:p>
        </p:txBody>
      </p:sp>
      <p:sp>
        <p:nvSpPr>
          <p:cNvPr id="102" name="Google Shape;102;p20"/>
          <p:cNvSpPr txBox="1"/>
          <p:nvPr/>
        </p:nvSpPr>
        <p:spPr>
          <a:xfrm>
            <a:off x="229775" y="954750"/>
            <a:ext cx="7270500" cy="3879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Version control</a:t>
            </a:r>
            <a:r>
              <a:rPr lang="en-GB" sz="1600" dirty="0">
                <a:solidFill>
                  <a:schemeClr val="dk1"/>
                </a:solidFill>
                <a:latin typeface="Avenir"/>
                <a:ea typeface="Avenir"/>
                <a:cs typeface="Avenir"/>
                <a:sym typeface="Avenir"/>
              </a:rPr>
              <a:t> software for tracking changes to a set of files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GitHub</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 cloud-based Git repository hosting service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Makes it easier to coordinate work among programmers collaboratively developing source code during software development</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Python and projects that use Python (e.g. matplotlib) are all maintained and developed by a community of scientists and programmers on GitHub</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active, up-to-date GitHub profile, with contributions to open-source project is a great way to provide evidence of skills  </a:t>
            </a:r>
            <a:endParaRPr sz="1600" dirty="0">
              <a:solidFill>
                <a:schemeClr val="dk1"/>
              </a:solidFill>
              <a:latin typeface="Avenir"/>
              <a:ea typeface="Avenir"/>
              <a:cs typeface="Avenir"/>
              <a:sym typeface="Avenir"/>
            </a:endParaRPr>
          </a:p>
        </p:txBody>
      </p:sp>
      <p:pic>
        <p:nvPicPr>
          <p:cNvPr id="103" name="Google Shape;103;p20"/>
          <p:cNvPicPr preferRelativeResize="0"/>
          <p:nvPr/>
        </p:nvPicPr>
        <p:blipFill>
          <a:blip r:embed="rId3">
            <a:alphaModFix/>
          </a:blip>
          <a:stretch>
            <a:fillRect/>
          </a:stretch>
        </p:blipFill>
        <p:spPr>
          <a:xfrm>
            <a:off x="7550375" y="3590525"/>
            <a:ext cx="1440824" cy="1440824"/>
          </a:xfrm>
          <a:prstGeom prst="rect">
            <a:avLst/>
          </a:prstGeom>
          <a:noFill/>
          <a:ln>
            <a:noFill/>
          </a:ln>
        </p:spPr>
      </p:pic>
      <p:pic>
        <p:nvPicPr>
          <p:cNvPr id="104" name="Google Shape;104;p20"/>
          <p:cNvPicPr preferRelativeResize="0"/>
          <p:nvPr/>
        </p:nvPicPr>
        <p:blipFill>
          <a:blip r:embed="rId4">
            <a:alphaModFix/>
          </a:blip>
          <a:stretch>
            <a:fillRect/>
          </a:stretch>
        </p:blipFill>
        <p:spPr>
          <a:xfrm>
            <a:off x="7238898" y="115697"/>
            <a:ext cx="1752300" cy="17556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Lectures:</a:t>
            </a:r>
            <a:r>
              <a:rPr lang="en-GB" sz="1600" dirty="0">
                <a:solidFill>
                  <a:schemeClr val="dk1"/>
                </a:solidFill>
                <a:latin typeface="Avenir"/>
                <a:ea typeface="Avenir"/>
                <a:cs typeface="Avenir"/>
                <a:sym typeface="Avenir"/>
              </a:rPr>
              <a:t> Tuesday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Nine lectures</a:t>
            </a:r>
          </a:p>
          <a:p>
            <a:pPr marL="914400" lvl="1" indent="-330200">
              <a:buClr>
                <a:schemeClr val="dk1"/>
              </a:buClr>
              <a:buSzPts val="1600"/>
              <a:buFont typeface="Avenir"/>
              <a:buChar char="○"/>
            </a:pPr>
            <a:r>
              <a:rPr lang="en-GB" sz="1600" dirty="0">
                <a:solidFill>
                  <a:schemeClr val="dk1"/>
                </a:solidFill>
                <a:latin typeface="Avenir"/>
                <a:ea typeface="Avenir"/>
                <a:cs typeface="Avenir"/>
                <a:sym typeface="Avenir"/>
              </a:rPr>
              <a:t>Project presentations in Week 10</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Labs:</a:t>
            </a:r>
            <a:r>
              <a:rPr lang="en-GB" sz="1600" dirty="0">
                <a:solidFill>
                  <a:schemeClr val="bg1">
                    <a:lumMod val="65000"/>
                  </a:schemeClr>
                </a:solidFill>
                <a:latin typeface="Avenir"/>
                <a:ea typeface="Avenir"/>
                <a:cs typeface="Avenir"/>
                <a:sym typeface="Avenir"/>
              </a:rPr>
              <a:t> Wednesday @ 9am in 442 MCK</a:t>
            </a:r>
            <a:endParaRPr sz="1600" b="1" dirty="0">
              <a:solidFill>
                <a:schemeClr val="bg1">
                  <a:lumMod val="65000"/>
                </a:schemeClr>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Seven lab assignments</a:t>
            </a:r>
            <a:endParaRPr sz="1600" dirty="0">
              <a:solidFill>
                <a:schemeClr val="bg1">
                  <a:lumMod val="65000"/>
                </a:schemeClr>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Two labs to concentrate on final project</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No lab in Week 10</a:t>
            </a:r>
          </a:p>
          <a:p>
            <a:pPr marL="457200" lvl="0" indent="-330200" algn="l" rtl="0">
              <a:spcBef>
                <a:spcPts val="0"/>
              </a:spcBef>
              <a:spcAft>
                <a:spcPts val="0"/>
              </a:spcAft>
              <a:buSzPts val="1600"/>
              <a:buFont typeface="Avenir"/>
              <a:buChar char="●"/>
            </a:pPr>
            <a:endParaRPr lang="en-GB" sz="1600" b="1"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Activities/project work:</a:t>
            </a:r>
            <a:r>
              <a:rPr lang="en-GB" sz="1600" dirty="0">
                <a:solidFill>
                  <a:schemeClr val="bg1">
                    <a:lumMod val="65000"/>
                  </a:schemeClr>
                </a:solidFill>
                <a:latin typeface="Avenir"/>
                <a:ea typeface="Avenir"/>
                <a:cs typeface="Avenir"/>
                <a:sym typeface="Avenir"/>
              </a:rPr>
              <a:t> Thursday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Three activities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One lecture about previous class projects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Five sessions for project work</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Lectures:</a:t>
            </a:r>
            <a:r>
              <a:rPr lang="en-GB" sz="1600" dirty="0">
                <a:solidFill>
                  <a:schemeClr val="bg1">
                    <a:lumMod val="65000"/>
                  </a:schemeClr>
                </a:solidFill>
                <a:latin typeface="Avenir"/>
                <a:ea typeface="Avenir"/>
                <a:cs typeface="Avenir"/>
                <a:sym typeface="Avenir"/>
              </a:rPr>
              <a:t> Tuesday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Nine lectures</a:t>
            </a:r>
          </a:p>
          <a:p>
            <a:pPr marL="914400" lvl="1" indent="-330200">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Labs:</a:t>
            </a:r>
            <a:r>
              <a:rPr lang="en-GB" sz="1600" dirty="0">
                <a:solidFill>
                  <a:schemeClr val="dk1"/>
                </a:solidFill>
                <a:latin typeface="Avenir"/>
                <a:ea typeface="Avenir"/>
                <a:cs typeface="Avenir"/>
                <a:sym typeface="Avenir"/>
              </a:rPr>
              <a:t> Wednesday @ 9am in 442 MCK</a:t>
            </a:r>
            <a:endParaRPr sz="1600" b="1" dirty="0">
              <a:solidFill>
                <a:schemeClr val="dk1"/>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Seven lab assignments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Two labs to concentrate on final project</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No lab in Week 10</a:t>
            </a:r>
          </a:p>
          <a:p>
            <a:pPr marL="457200" lvl="0" indent="-330200" algn="l" rtl="0">
              <a:spcBef>
                <a:spcPts val="0"/>
              </a:spcBef>
              <a:spcAft>
                <a:spcPts val="0"/>
              </a:spcAft>
              <a:buSzPts val="1600"/>
              <a:buFont typeface="Avenir"/>
              <a:buChar char="●"/>
            </a:pPr>
            <a:endParaRPr lang="en-GB" sz="1600" b="1"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Activities/project work:</a:t>
            </a:r>
            <a:r>
              <a:rPr lang="en-GB" sz="1600" dirty="0">
                <a:solidFill>
                  <a:schemeClr val="bg1">
                    <a:lumMod val="65000"/>
                  </a:schemeClr>
                </a:solidFill>
                <a:latin typeface="Avenir"/>
                <a:ea typeface="Avenir"/>
                <a:cs typeface="Avenir"/>
                <a:sym typeface="Avenir"/>
              </a:rPr>
              <a:t> Thursday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Three activities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One lecture about previous class projects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Five sessions for project work</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p:txBody>
      </p:sp>
    </p:spTree>
    <p:extLst>
      <p:ext uri="{BB962C8B-B14F-4D97-AF65-F5344CB8AC3E}">
        <p14:creationId xmlns:p14="http://schemas.microsoft.com/office/powerpoint/2010/main" val="216858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Lectures:</a:t>
            </a:r>
            <a:r>
              <a:rPr lang="en-GB" sz="1600" dirty="0">
                <a:solidFill>
                  <a:schemeClr val="bg1">
                    <a:lumMod val="65000"/>
                  </a:schemeClr>
                </a:solidFill>
                <a:latin typeface="Avenir"/>
                <a:ea typeface="Avenir"/>
                <a:cs typeface="Avenir"/>
                <a:sym typeface="Avenir"/>
              </a:rPr>
              <a:t> Tuesday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Nine lectures</a:t>
            </a:r>
          </a:p>
          <a:p>
            <a:pPr marL="914400" lvl="1" indent="-330200">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a:p>
            <a:pPr marL="457200" lvl="0" indent="0" algn="l" rtl="0">
              <a:spcBef>
                <a:spcPts val="0"/>
              </a:spcBef>
              <a:spcAft>
                <a:spcPts val="0"/>
              </a:spcAft>
              <a:buNone/>
            </a:pPr>
            <a:endParaRPr sz="1600"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Labs:</a:t>
            </a:r>
            <a:r>
              <a:rPr lang="en-GB" sz="1600" dirty="0">
                <a:solidFill>
                  <a:schemeClr val="bg1">
                    <a:lumMod val="65000"/>
                  </a:schemeClr>
                </a:solidFill>
                <a:latin typeface="Avenir"/>
                <a:ea typeface="Avenir"/>
                <a:cs typeface="Avenir"/>
                <a:sym typeface="Avenir"/>
              </a:rPr>
              <a:t> Wednesday @ 9am in 442 MCK</a:t>
            </a:r>
            <a:endParaRPr sz="1600" b="1" dirty="0">
              <a:solidFill>
                <a:schemeClr val="bg1">
                  <a:lumMod val="65000"/>
                </a:schemeClr>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Seven lab assignments</a:t>
            </a:r>
            <a:endParaRPr sz="1600" dirty="0">
              <a:solidFill>
                <a:schemeClr val="bg1">
                  <a:lumMod val="65000"/>
                </a:schemeClr>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Two labs to concentrate on final project</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No lab in Week 10</a:t>
            </a:r>
          </a:p>
          <a:p>
            <a:pPr marL="457200" lvl="0" indent="-330200" algn="l" rtl="0">
              <a:spcBef>
                <a:spcPts val="0"/>
              </a:spcBef>
              <a:spcAft>
                <a:spcPts val="0"/>
              </a:spcAft>
              <a:buSzPts val="1600"/>
              <a:buFont typeface="Avenir"/>
              <a:buChar char="●"/>
            </a:pPr>
            <a:endParaRPr lang="en-GB" sz="1600" b="1" dirty="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Activities/project work:</a:t>
            </a:r>
            <a:r>
              <a:rPr lang="en-GB" sz="1600" dirty="0">
                <a:solidFill>
                  <a:schemeClr val="dk1"/>
                </a:solidFill>
                <a:latin typeface="Avenir"/>
                <a:ea typeface="Avenir"/>
                <a:cs typeface="Avenir"/>
                <a:sym typeface="Avenir"/>
              </a:rPr>
              <a:t> Thursday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Three activities</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One lecture about previous class projects</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Five sessions for project work</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Project presentations in Week 10</a:t>
            </a:r>
          </a:p>
        </p:txBody>
      </p:sp>
    </p:spTree>
    <p:extLst>
      <p:ext uri="{BB962C8B-B14F-4D97-AF65-F5344CB8AC3E}">
        <p14:creationId xmlns:p14="http://schemas.microsoft.com/office/powerpoint/2010/main" val="22023445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8518</TotalTime>
  <Words>1683</Words>
  <Application>Microsoft Macintosh PowerPoint</Application>
  <PresentationFormat>On-screen Show (16:9)</PresentationFormat>
  <Paragraphs>249</Paragraphs>
  <Slides>31</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Avenir</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Johnny Ryan</cp:lastModifiedBy>
  <cp:revision>27</cp:revision>
  <dcterms:modified xsi:type="dcterms:W3CDTF">2024-04-01T16:18:36Z</dcterms:modified>
</cp:coreProperties>
</file>